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3" r:id="rId4"/>
    <p:sldId id="268" r:id="rId5"/>
    <p:sldId id="258" r:id="rId6"/>
    <p:sldId id="269" r:id="rId7"/>
    <p:sldId id="270" r:id="rId8"/>
    <p:sldId id="271" r:id="rId9"/>
  </p:sldIdLst>
  <p:sldSz cx="12192000" cy="6858000"/>
  <p:notesSz cx="7010400" cy="92964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guel%20murillo\Documents\hugo%20complejos\azucar\estimacion%20zafra\PROYECCION%20ZAFRA%202017%20ULTIM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guel%20murillo\Documents\hugo%20complejos\azucar\estimacion%20zafra\PROYECCION%20ZAFRA%202017%20ULTIM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guel%20murillo\Documents\hugo%20complejos\azucar\estimacion%20zafra\PROYECCION%20ZAFRA%202017%20ULTIM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guel%20murillo\Documents\hugo%20complejos\azucar\estimacion%20zafra\PROYECCION%20ZAFRA%202017%20ULTIM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Plan de Zafra Toneladas de Caña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'2RA PROYECCION 2016 (3)'!$M$47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'2RA PROYECCION 2016 (3)'!$N$38:$R$38</c:f>
              <c:strCache>
                <c:ptCount val="5"/>
                <c:pt idx="0">
                  <c:v>Zafra 2013</c:v>
                </c:pt>
                <c:pt idx="1">
                  <c:v>Zafra 2014</c:v>
                </c:pt>
                <c:pt idx="2">
                  <c:v>Zafra 2015 </c:v>
                </c:pt>
                <c:pt idx="3">
                  <c:v>Zafra 2016
</c:v>
                </c:pt>
                <c:pt idx="4">
                  <c:v>Zafra 2017</c:v>
                </c:pt>
              </c:strCache>
            </c:strRef>
          </c:cat>
          <c:val>
            <c:numRef>
              <c:f>'2RA PROYECCION 2016 (3)'!$N$47:$R$47</c:f>
              <c:numCache>
                <c:formatCode>#,##0</c:formatCode>
                <c:ptCount val="5"/>
                <c:pt idx="0">
                  <c:v>8112655</c:v>
                </c:pt>
                <c:pt idx="1">
                  <c:v>8006984</c:v>
                </c:pt>
                <c:pt idx="2">
                  <c:v>6516364.4000000004</c:v>
                </c:pt>
                <c:pt idx="3">
                  <c:v>6709182</c:v>
                </c:pt>
                <c:pt idx="4">
                  <c:v>6418341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185664"/>
        <c:axId val="48529984"/>
        <c:axId val="0"/>
      </c:bar3DChart>
      <c:catAx>
        <c:axId val="67185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48529984"/>
        <c:crosses val="autoZero"/>
        <c:auto val="1"/>
        <c:lblAlgn val="ctr"/>
        <c:lblOffset val="100"/>
        <c:noMultiLvlLbl val="0"/>
      </c:catAx>
      <c:valAx>
        <c:axId val="4852998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671856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Plan</a:t>
            </a:r>
            <a:r>
              <a:rPr lang="es-ES" baseline="0"/>
              <a:t> de Zafra Vs Procesamiento</a:t>
            </a:r>
            <a:endParaRPr lang="es-E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'1RA PROYECCION 2016 (3)'!$L$64</c:f>
              <c:strCache>
                <c:ptCount val="1"/>
                <c:pt idx="0">
                  <c:v>Caña Molida</c:v>
                </c:pt>
              </c:strCache>
            </c:strRef>
          </c:tx>
          <c:invertIfNegative val="0"/>
          <c:cat>
            <c:strRef>
              <c:f>'1RA PROYECCION 2016 (3)'!$M$62:$Q$62</c:f>
              <c:strCache>
                <c:ptCount val="5"/>
                <c:pt idx="0">
                  <c:v>Zafra 2013</c:v>
                </c:pt>
                <c:pt idx="1">
                  <c:v>Zafra 2014</c:v>
                </c:pt>
                <c:pt idx="2">
                  <c:v>Zafra 2015</c:v>
                </c:pt>
                <c:pt idx="3">
                  <c:v>Zafra 2016
</c:v>
                </c:pt>
                <c:pt idx="4">
                  <c:v>Zafra 2017
(e*)</c:v>
                </c:pt>
              </c:strCache>
            </c:strRef>
          </c:cat>
          <c:val>
            <c:numRef>
              <c:f>'1RA PROYECCION 2016 (3)'!$M$64:$Q$64</c:f>
              <c:numCache>
                <c:formatCode>#,##0</c:formatCode>
                <c:ptCount val="5"/>
                <c:pt idx="0">
                  <c:v>7498358.8660000004</c:v>
                </c:pt>
                <c:pt idx="1">
                  <c:v>6622109.1689999998</c:v>
                </c:pt>
                <c:pt idx="2">
                  <c:v>5838580.4577195207</c:v>
                </c:pt>
                <c:pt idx="3">
                  <c:v>4941207.6430000002</c:v>
                </c:pt>
                <c:pt idx="4">
                  <c:v>4890706.7220334243</c:v>
                </c:pt>
              </c:numCache>
            </c:numRef>
          </c:val>
        </c:ser>
        <c:ser>
          <c:idx val="1"/>
          <c:order val="1"/>
          <c:tx>
            <c:strRef>
              <c:f>'1RA PROYECCION 2016 (3)'!$L$65</c:f>
              <c:strCache>
                <c:ptCount val="1"/>
                <c:pt idx="0">
                  <c:v>Caña Programada y no molida</c:v>
                </c:pt>
              </c:strCache>
            </c:strRef>
          </c:tx>
          <c:invertIfNegative val="0"/>
          <c:cat>
            <c:strRef>
              <c:f>'1RA PROYECCION 2016 (3)'!$M$62:$Q$62</c:f>
              <c:strCache>
                <c:ptCount val="5"/>
                <c:pt idx="0">
                  <c:v>Zafra 2013</c:v>
                </c:pt>
                <c:pt idx="1">
                  <c:v>Zafra 2014</c:v>
                </c:pt>
                <c:pt idx="2">
                  <c:v>Zafra 2015</c:v>
                </c:pt>
                <c:pt idx="3">
                  <c:v>Zafra 2016
</c:v>
                </c:pt>
                <c:pt idx="4">
                  <c:v>Zafra 2017
(e*)</c:v>
                </c:pt>
              </c:strCache>
            </c:strRef>
          </c:cat>
          <c:val>
            <c:numRef>
              <c:f>'1RA PROYECCION 2016 (3)'!$M$65:$Q$65</c:f>
              <c:numCache>
                <c:formatCode>#,##0</c:formatCode>
                <c:ptCount val="5"/>
                <c:pt idx="0">
                  <c:v>614296.13399999961</c:v>
                </c:pt>
                <c:pt idx="1">
                  <c:v>1384874.8310000002</c:v>
                </c:pt>
                <c:pt idx="2">
                  <c:v>677783.94228047971</c:v>
                </c:pt>
                <c:pt idx="3">
                  <c:v>1767974.3569999998</c:v>
                </c:pt>
                <c:pt idx="4">
                  <c:v>517278.2779665757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84172288"/>
        <c:axId val="48531712"/>
        <c:axId val="0"/>
      </c:bar3DChart>
      <c:catAx>
        <c:axId val="84172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48531712"/>
        <c:crosses val="autoZero"/>
        <c:auto val="1"/>
        <c:lblAlgn val="ctr"/>
        <c:lblOffset val="100"/>
        <c:noMultiLvlLbl val="0"/>
      </c:catAx>
      <c:valAx>
        <c:axId val="485317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841722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Caña Molida (Tn)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'2RA PROYECCION 2016 (3)'!$M$64</c:f>
              <c:strCache>
                <c:ptCount val="1"/>
                <c:pt idx="0">
                  <c:v>Caña Molida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cat>
            <c:strRef>
              <c:f>'2RA PROYECCION 2016 (3)'!$N$62:$R$62</c:f>
              <c:strCache>
                <c:ptCount val="5"/>
                <c:pt idx="0">
                  <c:v>Zafra 2013</c:v>
                </c:pt>
                <c:pt idx="1">
                  <c:v>Zafra 2014</c:v>
                </c:pt>
                <c:pt idx="2">
                  <c:v>Zafra 2015</c:v>
                </c:pt>
                <c:pt idx="3">
                  <c:v>Zafra 2016
</c:v>
                </c:pt>
                <c:pt idx="4">
                  <c:v>Zafra 2017
(e*)</c:v>
                </c:pt>
              </c:strCache>
            </c:strRef>
          </c:cat>
          <c:val>
            <c:numRef>
              <c:f>'2RA PROYECCION 2016 (3)'!$N$64:$R$64</c:f>
              <c:numCache>
                <c:formatCode>#,##0</c:formatCode>
                <c:ptCount val="5"/>
                <c:pt idx="0">
                  <c:v>7498358.8660000004</c:v>
                </c:pt>
                <c:pt idx="1">
                  <c:v>6622109.1689999998</c:v>
                </c:pt>
                <c:pt idx="2">
                  <c:v>5838580.4577195207</c:v>
                </c:pt>
                <c:pt idx="3">
                  <c:v>4941207.6430000002</c:v>
                </c:pt>
                <c:pt idx="4">
                  <c:v>5699483.9584977496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05056"/>
        <c:axId val="48535168"/>
      </c:barChart>
      <c:catAx>
        <c:axId val="84205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48535168"/>
        <c:crosses val="autoZero"/>
        <c:auto val="1"/>
        <c:lblAlgn val="ctr"/>
        <c:lblOffset val="100"/>
        <c:noMultiLvlLbl val="0"/>
      </c:catAx>
      <c:valAx>
        <c:axId val="4853516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8420505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effectLst>
          <a:glow rad="139700">
            <a:schemeClr val="accent2">
              <a:satMod val="175000"/>
              <a:alpha val="40000"/>
            </a:schemeClr>
          </a:glow>
        </a:effectLst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Estimacion</a:t>
            </a:r>
            <a:r>
              <a:rPr lang="en-US" baseline="0"/>
              <a:t> de azucar en base a rendimientos (qq)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'2RA PROYECCION 2016 (3)'!$M$76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'2RA PROYECCION 2016 (3)'!$N$68:$R$68</c:f>
              <c:strCache>
                <c:ptCount val="5"/>
                <c:pt idx="0">
                  <c:v>Zafra 2013</c:v>
                </c:pt>
                <c:pt idx="1">
                  <c:v>Zafra 2014</c:v>
                </c:pt>
                <c:pt idx="2">
                  <c:v>Zafra 2015</c:v>
                </c:pt>
                <c:pt idx="3">
                  <c:v>Zafra 2016 </c:v>
                </c:pt>
                <c:pt idx="4">
                  <c:v>Zafra 2017a
(e*)</c:v>
                </c:pt>
              </c:strCache>
            </c:strRef>
          </c:cat>
          <c:val>
            <c:numRef>
              <c:f>'2RA PROYECCION 2016 (3)'!$N$76:$R$76</c:f>
              <c:numCache>
                <c:formatCode>#,##0</c:formatCode>
                <c:ptCount val="5"/>
                <c:pt idx="0">
                  <c:v>10447418.826086957</c:v>
                </c:pt>
                <c:pt idx="1">
                  <c:v>9060223</c:v>
                </c:pt>
                <c:pt idx="2">
                  <c:v>8494423</c:v>
                </c:pt>
                <c:pt idx="3">
                  <c:v>8716264.9495652169</c:v>
                </c:pt>
                <c:pt idx="4">
                  <c:v>8800166.4538112581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825984"/>
        <c:axId val="56434688"/>
        <c:axId val="0"/>
      </c:bar3DChart>
      <c:catAx>
        <c:axId val="102825984"/>
        <c:scaling>
          <c:orientation val="minMax"/>
        </c:scaling>
        <c:delete val="0"/>
        <c:axPos val="b"/>
        <c:majorTickMark val="out"/>
        <c:minorTickMark val="none"/>
        <c:tickLblPos val="nextTo"/>
        <c:crossAx val="56434688"/>
        <c:crosses val="autoZero"/>
        <c:auto val="1"/>
        <c:lblAlgn val="ctr"/>
        <c:lblOffset val="100"/>
        <c:noMultiLvlLbl val="0"/>
      </c:catAx>
      <c:valAx>
        <c:axId val="564346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282598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11200" y="2464296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711200" y="4509120"/>
            <a:ext cx="10472928" cy="1536576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3392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endParaRPr lang="es-B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1" y="980729"/>
            <a:ext cx="7632171" cy="14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0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6678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0810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58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C41246-C5E6-42D5-8954-11A8FE67A435}" type="datetimeFigureOut">
              <a:rPr lang="es-ES" smtClean="0"/>
              <a:t>10/08/2017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F62F5A-CA7B-41A7-913A-AC5C97D72A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459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11200" y="2464296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711200" y="4509120"/>
            <a:ext cx="10472928" cy="1536576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3392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es-MX" smtClean="0">
                <a:solidFill>
                  <a:prstClr val="black"/>
                </a:solidFill>
              </a:rPr>
              <a:t>DIRECCIÓN GENERAL DE DESARROLLO INDUSTRIAL A MEDIANA Y GRAN ESCALA</a:t>
            </a:r>
            <a:endParaRPr lang="es-BO" dirty="0">
              <a:solidFill>
                <a:prstClr val="black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1" y="980729"/>
            <a:ext cx="7632171" cy="1462483"/>
          </a:xfrm>
          <a:prstGeom prst="rect">
            <a:avLst/>
          </a:prstGeom>
        </p:spPr>
      </p:pic>
      <p:pic>
        <p:nvPicPr>
          <p:cNvPr id="6" name="1 Imagen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1" y="980729"/>
            <a:ext cx="7632171" cy="14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21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64672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 dirty="0"/>
          </a:p>
        </p:txBody>
      </p:sp>
      <p:sp>
        <p:nvSpPr>
          <p:cNvPr id="8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3392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es-MX" smtClean="0">
                <a:solidFill>
                  <a:prstClr val="black"/>
                </a:solidFill>
              </a:rPr>
              <a:t>DIRECCIÓN GENERAL DE DESARROLLO INDUSTRIAL A MEDIANA Y GRAN ESCALA</a:t>
            </a:r>
            <a:endParaRPr lang="es-B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7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136" y="2642608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7136" y="4007520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20000"/>
          </a:blip>
          <a:srcRect b="25000"/>
          <a:stretch>
            <a:fillRect/>
          </a:stretch>
        </p:blipFill>
        <p:spPr bwMode="auto">
          <a:xfrm>
            <a:off x="3503712" y="1196752"/>
            <a:ext cx="5058464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3392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es-MX" smtClean="0">
                <a:solidFill>
                  <a:prstClr val="white"/>
                </a:solidFill>
              </a:rPr>
              <a:t>DIRECCIÓN GENERAL DE DESARROLLO INDUSTRIAL A MEDIANA Y GRAN ESCALA</a:t>
            </a:r>
            <a:endParaRPr lang="es-BO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20000"/>
          </a:blip>
          <a:srcRect b="25000"/>
          <a:stretch>
            <a:fillRect/>
          </a:stretch>
        </p:blipFill>
        <p:spPr bwMode="auto">
          <a:xfrm>
            <a:off x="3503712" y="1196752"/>
            <a:ext cx="5058464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252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3668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556793"/>
            <a:ext cx="5384800" cy="47981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556793"/>
            <a:ext cx="5384800" cy="47981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 dirty="0"/>
          </a:p>
        </p:txBody>
      </p:sp>
      <p:sp>
        <p:nvSpPr>
          <p:cNvPr id="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es-MX" smtClean="0">
                <a:solidFill>
                  <a:prstClr val="black"/>
                </a:solidFill>
              </a:rPr>
              <a:t>DIRECCIÓN GENERAL DE DESARROLLO INDUSTRIAL A MEDIANA Y GRAN ESCALA</a:t>
            </a:r>
            <a:endParaRPr lang="es-B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36680"/>
          </a:xfrm>
        </p:spPr>
        <p:txBody>
          <a:bodyPr tIns="45720" anchor="b">
            <a:noAutofit/>
          </a:bodyPr>
          <a:lstStyle>
            <a:lvl1pPr>
              <a:defRPr sz="28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es-MX" smtClean="0">
                <a:solidFill>
                  <a:prstClr val="black"/>
                </a:solidFill>
              </a:rPr>
              <a:t>DIRECCIÓN GENERAL DE DESARROLLO INDUSTRIAL A MEDIANA Y GRAN ESCALA</a:t>
            </a:r>
            <a:endParaRPr lang="es-B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3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564672"/>
          </a:xfrm>
        </p:spPr>
        <p:txBody>
          <a:bodyPr vert="horz" tIns="4572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es-MX" smtClean="0">
                <a:solidFill>
                  <a:prstClr val="black"/>
                </a:solidFill>
              </a:rPr>
              <a:t>DIRECCIÓN GENERAL DE DESARROLLO INDUSTRIAL A MEDIANA Y GRAN ESCALA</a:t>
            </a:r>
            <a:endParaRPr lang="es-B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2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64672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 dirty="0"/>
          </a:p>
        </p:txBody>
      </p:sp>
      <p:sp>
        <p:nvSpPr>
          <p:cNvPr id="8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3392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43842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es-MX" smtClean="0">
                <a:solidFill>
                  <a:prstClr val="black"/>
                </a:solidFill>
              </a:rPr>
              <a:t>DIRECCIÓN GENERAL DE DESARROLLO INDUSTRIAL A MEDIANA Y GRAN ESCALA</a:t>
            </a:r>
            <a:endParaRPr lang="es-B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59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es-MX" smtClean="0">
                <a:solidFill>
                  <a:prstClr val="black"/>
                </a:solidFill>
              </a:rPr>
              <a:t>DIRECCIÓN GENERAL DE DESARROLLO INDUSTRIAL A MEDIANA Y GRAN ESCALA</a:t>
            </a:r>
            <a:endParaRPr lang="es-B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281042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es-MX" smtClean="0">
                <a:solidFill>
                  <a:prstClr val="black"/>
                </a:solidFill>
              </a:rPr>
              <a:t>DIRECCIÓN GENERAL DE DESARROLLO INDUSTRIAL A MEDIANA Y GRAN ESCALA</a:t>
            </a:r>
            <a:endParaRPr lang="es-BO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b="25000"/>
          <a:stretch>
            <a:fillRect/>
          </a:stretch>
        </p:blipFill>
        <p:spPr bwMode="auto">
          <a:xfrm>
            <a:off x="8231019" y="91231"/>
            <a:ext cx="334561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0 Forma libre"/>
          <p:cNvSpPr>
            <a:spLocks/>
          </p:cNvSpPr>
          <p:nvPr userDrawn="1"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b="25000"/>
          <a:stretch>
            <a:fillRect/>
          </a:stretch>
        </p:blipFill>
        <p:spPr bwMode="auto">
          <a:xfrm>
            <a:off x="8231019" y="91231"/>
            <a:ext cx="334561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5572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es-MX" smtClean="0">
                <a:solidFill>
                  <a:prstClr val="black"/>
                </a:solidFill>
              </a:rPr>
              <a:t>DIRECCIÓN GENERAL DE DESARROLLO INDUSTRIAL A MEDIANA Y GRAN ESCALA</a:t>
            </a:r>
            <a:endParaRPr lang="es-B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44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es-MX" smtClean="0">
                <a:solidFill>
                  <a:prstClr val="black"/>
                </a:solidFill>
              </a:rPr>
              <a:t>DIRECCIÓN GENERAL DE DESARROLLO INDUSTRIAL A MEDIANA Y GRAN ESCALA</a:t>
            </a:r>
            <a:endParaRPr lang="es-B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136" y="2642608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7136" y="4007520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20000"/>
          </a:blip>
          <a:srcRect b="25000"/>
          <a:stretch>
            <a:fillRect/>
          </a:stretch>
        </p:blipFill>
        <p:spPr bwMode="auto">
          <a:xfrm>
            <a:off x="3503712" y="1196752"/>
            <a:ext cx="5058464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3392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7201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3668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556793"/>
            <a:ext cx="5384800" cy="47981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556793"/>
            <a:ext cx="5384800" cy="47981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 dirty="0"/>
          </a:p>
        </p:txBody>
      </p:sp>
      <p:sp>
        <p:nvSpPr>
          <p:cNvPr id="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8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36680"/>
          </a:xfrm>
        </p:spPr>
        <p:txBody>
          <a:bodyPr tIns="45720" anchor="b">
            <a:noAutofit/>
          </a:bodyPr>
          <a:lstStyle>
            <a:lvl1pPr>
              <a:defRPr sz="28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6815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564672"/>
          </a:xfrm>
        </p:spPr>
        <p:txBody>
          <a:bodyPr vert="horz" tIns="4572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1322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3661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058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103" y="281042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endParaRPr lang="es-BO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b="25000"/>
          <a:stretch>
            <a:fillRect/>
          </a:stretch>
        </p:blipFill>
        <p:spPr bwMode="auto">
          <a:xfrm>
            <a:off x="8231019" y="91231"/>
            <a:ext cx="334561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00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366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10972800" cy="48398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grpSp>
        <p:nvGrpSpPr>
          <p:cNvPr id="2" name="1 Grupo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4" name="1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endParaRPr lang="es-BO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/>
          <a:srcRect b="25000"/>
          <a:stretch>
            <a:fillRect/>
          </a:stretch>
        </p:blipFill>
        <p:spPr bwMode="auto">
          <a:xfrm>
            <a:off x="8231019" y="6186433"/>
            <a:ext cx="334561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95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28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366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10972800" cy="48398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grpSp>
        <p:nvGrpSpPr>
          <p:cNvPr id="2" name="1 Grupo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  <p:sp>
        <p:nvSpPr>
          <p:cNvPr id="14" name="1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12103" y="6376244"/>
            <a:ext cx="7403008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es-MX" smtClean="0">
                <a:solidFill>
                  <a:prstClr val="black"/>
                </a:solidFill>
              </a:rPr>
              <a:t>DIRECCIÓN GENERAL DE DESARROLLO INDUSTRIAL A MEDIANA Y GRAN ESCALA</a:t>
            </a:r>
            <a:endParaRPr lang="es-BO" dirty="0">
              <a:solidFill>
                <a:prstClr val="black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/>
          <a:srcRect b="25000"/>
          <a:stretch>
            <a:fillRect/>
          </a:stretch>
        </p:blipFill>
        <p:spPr bwMode="auto">
          <a:xfrm>
            <a:off x="8231019" y="6186433"/>
            <a:ext cx="334561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950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8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8955" y="2819402"/>
            <a:ext cx="10468864" cy="2533832"/>
          </a:xfrm>
        </p:spPr>
        <p:txBody>
          <a:bodyPr>
            <a:normAutofit fontScale="90000"/>
          </a:bodyPr>
          <a:lstStyle/>
          <a:p>
            <a:pPr algn="ctr"/>
            <a:r>
              <a:rPr lang="es-BO" sz="5400" dirty="0" smtClean="0">
                <a:solidFill>
                  <a:schemeClr val="bg2">
                    <a:lumMod val="10000"/>
                  </a:schemeClr>
                </a:solidFill>
              </a:rPr>
              <a:t>ESTIMACIÓN PRODUCCIÓN ZAFRA 2017</a:t>
            </a:r>
            <a:r>
              <a:rPr lang="es-BO" dirty="0" smtClean="0"/>
              <a:t/>
            </a:r>
            <a:br>
              <a:rPr lang="es-BO" dirty="0" smtClean="0"/>
            </a:br>
            <a:r>
              <a:rPr lang="es-BO" sz="2800" dirty="0" smtClean="0"/>
              <a:t>COMPLEJO PRODUCTIVO DE LA CAÑA DE AZÚCAR</a:t>
            </a:r>
            <a:br>
              <a:rPr lang="es-BO" sz="2800" dirty="0" smtClean="0"/>
            </a:br>
            <a:r>
              <a:rPr lang="es-BO" sz="2800" dirty="0" smtClean="0"/>
              <a:t/>
            </a:r>
            <a:br>
              <a:rPr lang="es-BO" sz="2800" dirty="0" smtClean="0"/>
            </a:br>
            <a:r>
              <a:rPr lang="es-BO" sz="2800" dirty="0" smtClean="0"/>
              <a:t>UNIDAD DE COMPLEJOS PRODUCTIVOS</a:t>
            </a:r>
            <a:endParaRPr lang="es-BO" sz="2800" dirty="0"/>
          </a:p>
        </p:txBody>
      </p:sp>
    </p:spTree>
    <p:extLst>
      <p:ext uri="{BB962C8B-B14F-4D97-AF65-F5344CB8AC3E}">
        <p14:creationId xmlns:p14="http://schemas.microsoft.com/office/powerpoint/2010/main" val="34388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88641"/>
            <a:ext cx="7561177" cy="621276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67136" y="1916833"/>
            <a:ext cx="409668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 smtClean="0">
                <a:solidFill>
                  <a:schemeClr val="tx2"/>
                </a:solidFill>
              </a:rPr>
              <a:t>Industria del Azúcar.</a:t>
            </a:r>
          </a:p>
          <a:p>
            <a:pPr algn="just"/>
            <a:endParaRPr lang="es-ES" sz="2600" b="1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600" b="1" dirty="0" smtClean="0">
                <a:solidFill>
                  <a:schemeClr val="tx2"/>
                </a:solidFill>
              </a:rPr>
              <a:t>Bagazo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600" b="1" dirty="0" smtClean="0">
                <a:solidFill>
                  <a:schemeClr val="tx2"/>
                </a:solidFill>
              </a:rPr>
              <a:t>Abono Orgánico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600" b="1" dirty="0" smtClean="0">
                <a:solidFill>
                  <a:schemeClr val="tx2"/>
                </a:solidFill>
              </a:rPr>
              <a:t>Miel de Azúcar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600" b="1" dirty="0" smtClean="0">
                <a:solidFill>
                  <a:schemeClr val="tx2"/>
                </a:solidFill>
              </a:rPr>
              <a:t>Azúcar blanca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600" b="1" dirty="0" smtClean="0">
                <a:solidFill>
                  <a:schemeClr val="tx2"/>
                </a:solidFill>
              </a:rPr>
              <a:t>Azúcar Refinada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BO" sz="2600" b="1" dirty="0" smtClean="0">
                <a:solidFill>
                  <a:schemeClr val="tx2"/>
                </a:solidFill>
              </a:rPr>
              <a:t>Alcohol</a:t>
            </a:r>
            <a:endParaRPr lang="es-BO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9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2297113" y="476673"/>
            <a:ext cx="7597775" cy="504825"/>
          </a:xfr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HOMOLOGACION PLANES DE ZAFRA 2017</a:t>
            </a:r>
            <a:endParaRPr lang="es-B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424799" y="3904719"/>
            <a:ext cx="357963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B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homologaron 8 Planes de Zafra (</a:t>
            </a:r>
            <a:r>
              <a:rPr lang="es-B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Guabira</a:t>
            </a:r>
            <a:r>
              <a:rPr lang="es-B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UNAGRO, CIASA, </a:t>
            </a:r>
            <a:r>
              <a:rPr lang="es-B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Aguai</a:t>
            </a:r>
            <a:r>
              <a:rPr lang="es-B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B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Poplar</a:t>
            </a:r>
            <a:r>
              <a:rPr lang="es-B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EASBA y Santa Cecilia e IBASA)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s-B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8424799" y="1190452"/>
            <a:ext cx="337423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es-B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homologación de la zafra 2017 tuvo un descenso del </a:t>
            </a:r>
            <a:r>
              <a:rPr lang="es-BO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B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,3%, respecto de la zafra 2016.</a:t>
            </a: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es-B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excepción de EASBA todos los ingenios disminuyeron la cantidad de caña homologada.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176954" y="1771120"/>
            <a:ext cx="738554" cy="421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-1,3%</a:t>
            </a:r>
            <a:endParaRPr lang="es-ES" sz="14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243754" y="2134067"/>
            <a:ext cx="738554" cy="421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-</a:t>
            </a:r>
            <a:r>
              <a:rPr lang="es-ES" sz="1400" dirty="0" smtClean="0"/>
              <a:t>18,2%</a:t>
            </a:r>
            <a:endParaRPr lang="es-ES" sz="14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533293" y="2174157"/>
            <a:ext cx="738554" cy="421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2,9%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740769" y="2595252"/>
            <a:ext cx="738554" cy="421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-</a:t>
            </a:r>
            <a:r>
              <a:rPr lang="es-ES" sz="1400" dirty="0" smtClean="0"/>
              <a:t>19,3%</a:t>
            </a:r>
            <a:endParaRPr lang="es-ES" sz="1400" dirty="0"/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016067"/>
              </p:ext>
            </p:extLst>
          </p:nvPr>
        </p:nvGraphicFramePr>
        <p:xfrm>
          <a:off x="279587" y="1085794"/>
          <a:ext cx="7973459" cy="531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3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2297113" y="476673"/>
            <a:ext cx="7597775" cy="504825"/>
          </a:xfr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ESTIMACIÓN DE MOLIENDA DE CAÑA DE AZÚCAR</a:t>
            </a:r>
            <a:endParaRPr lang="es-B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754592"/>
              </p:ext>
            </p:extLst>
          </p:nvPr>
        </p:nvGraphicFramePr>
        <p:xfrm>
          <a:off x="5931877" y="1137139"/>
          <a:ext cx="6260123" cy="559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Elipse"/>
          <p:cNvSpPr/>
          <p:nvPr/>
        </p:nvSpPr>
        <p:spPr>
          <a:xfrm>
            <a:off x="6705600" y="2297721"/>
            <a:ext cx="996462" cy="386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92,4%</a:t>
            </a:r>
            <a:endParaRPr lang="es-ES" sz="1400" dirty="0"/>
          </a:p>
        </p:txBody>
      </p:sp>
      <p:sp>
        <p:nvSpPr>
          <p:cNvPr id="16" name="15 Elipse"/>
          <p:cNvSpPr/>
          <p:nvPr/>
        </p:nvSpPr>
        <p:spPr>
          <a:xfrm>
            <a:off x="7795847" y="2790091"/>
            <a:ext cx="996462" cy="386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82,7%</a:t>
            </a:r>
            <a:endParaRPr lang="es-ES" sz="1400" dirty="0"/>
          </a:p>
        </p:txBody>
      </p:sp>
      <p:sp>
        <p:nvSpPr>
          <p:cNvPr id="17" name="16 Elipse"/>
          <p:cNvSpPr/>
          <p:nvPr/>
        </p:nvSpPr>
        <p:spPr>
          <a:xfrm>
            <a:off x="8792309" y="2332891"/>
            <a:ext cx="996462" cy="386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89,6%</a:t>
            </a:r>
            <a:endParaRPr lang="es-ES" sz="1400" dirty="0"/>
          </a:p>
        </p:txBody>
      </p:sp>
      <p:sp>
        <p:nvSpPr>
          <p:cNvPr id="18" name="17 Elipse"/>
          <p:cNvSpPr/>
          <p:nvPr/>
        </p:nvSpPr>
        <p:spPr>
          <a:xfrm>
            <a:off x="9788769" y="3176953"/>
            <a:ext cx="996462" cy="386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73,6%</a:t>
            </a:r>
            <a:endParaRPr lang="es-ES" sz="1400" dirty="0"/>
          </a:p>
        </p:txBody>
      </p:sp>
      <p:sp>
        <p:nvSpPr>
          <p:cNvPr id="19" name="18 Elipse"/>
          <p:cNvSpPr/>
          <p:nvPr/>
        </p:nvSpPr>
        <p:spPr>
          <a:xfrm>
            <a:off x="10785231" y="2350476"/>
            <a:ext cx="996462" cy="386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90,4%</a:t>
            </a:r>
            <a:endParaRPr lang="es-E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4" y="1393213"/>
            <a:ext cx="5533292" cy="217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8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223883"/>
              </p:ext>
            </p:extLst>
          </p:nvPr>
        </p:nvGraphicFramePr>
        <p:xfrm>
          <a:off x="539262" y="766474"/>
          <a:ext cx="11242430" cy="532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2308836" y="148427"/>
            <a:ext cx="7597775" cy="504825"/>
          </a:xfr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ESTIMACIÓN DE MOLIENDA DE CAÑA DE AZÚCAR</a:t>
            </a:r>
            <a:endParaRPr lang="es-B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6151" y="5841905"/>
            <a:ext cx="1136025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BO" sz="2000" dirty="0" smtClean="0"/>
              <a:t>El </a:t>
            </a:r>
            <a:r>
              <a:rPr lang="es-BO" sz="2000" dirty="0"/>
              <a:t>procesamiento de la caña de azúcar </a:t>
            </a:r>
            <a:r>
              <a:rPr lang="es-BO" sz="2000" dirty="0" smtClean="0"/>
              <a:t> disminuyo en </a:t>
            </a:r>
            <a:r>
              <a:rPr lang="es-BO" sz="2000" dirty="0"/>
              <a:t>un </a:t>
            </a:r>
            <a:r>
              <a:rPr lang="es-BO" sz="2000" dirty="0" smtClean="0"/>
              <a:t>15,4%, </a:t>
            </a:r>
            <a:r>
              <a:rPr lang="es-BO" sz="2000" dirty="0"/>
              <a:t>respecto de la </a:t>
            </a:r>
            <a:r>
              <a:rPr lang="es-BO" sz="2000" dirty="0" smtClean="0"/>
              <a:t>2015.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BO" sz="2000" dirty="0" smtClean="0">
                <a:cs typeface="Arial" panose="020B0604020202020204" pitchFamily="34" charset="0"/>
              </a:rPr>
              <a:t>Para la gestión 2017 se tiene estimado un incremento  del 15,3%  respecto a la del 2016.</a:t>
            </a:r>
            <a:endParaRPr lang="es-BO" sz="2000" dirty="0">
              <a:cs typeface="Arial" panose="020B0604020202020204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384430" y="2614246"/>
            <a:ext cx="703385" cy="43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11,7%</a:t>
            </a:r>
            <a:endParaRPr lang="es-ES" sz="16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283569" y="2831123"/>
            <a:ext cx="703385" cy="43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11,8%</a:t>
            </a:r>
            <a:endParaRPr lang="es-ES" sz="16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8223740" y="3458308"/>
            <a:ext cx="785448" cy="43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15,4%</a:t>
            </a:r>
            <a:endParaRPr lang="es-ES" sz="16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10351477" y="3024554"/>
            <a:ext cx="703385" cy="43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15,3%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4248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2297113" y="476673"/>
            <a:ext cx="7597775" cy="504825"/>
          </a:xfr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ESTIMACIÓN DE PRODUCCIÓN DE AZÚCAR</a:t>
            </a:r>
            <a:endParaRPr lang="es-B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0"/>
          <p:cNvSpPr txBox="1"/>
          <p:nvPr/>
        </p:nvSpPr>
        <p:spPr>
          <a:xfrm>
            <a:off x="199229" y="5792324"/>
            <a:ext cx="1152384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BO" sz="1600" dirty="0" smtClean="0"/>
              <a:t>Se </a:t>
            </a:r>
            <a:r>
              <a:rPr lang="es-BO" sz="1600" dirty="0"/>
              <a:t>estima la producción de </a:t>
            </a:r>
            <a:r>
              <a:rPr lang="es-BO" sz="1600" dirty="0" smtClean="0"/>
              <a:t>7.8 millones </a:t>
            </a:r>
            <a:r>
              <a:rPr lang="es-BO" sz="1600" dirty="0" err="1"/>
              <a:t>qq</a:t>
            </a:r>
            <a:r>
              <a:rPr lang="es-BO" sz="1600" dirty="0"/>
              <a:t> de </a:t>
            </a:r>
            <a:r>
              <a:rPr lang="es-BO" sz="1600" dirty="0" smtClean="0"/>
              <a:t>azúcar para la gestión 2017  </a:t>
            </a:r>
          </a:p>
        </p:txBody>
      </p:sp>
      <p:graphicFrame>
        <p:nvGraphicFramePr>
          <p:cNvPr id="14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377690"/>
              </p:ext>
            </p:extLst>
          </p:nvPr>
        </p:nvGraphicFramePr>
        <p:xfrm>
          <a:off x="480646" y="926624"/>
          <a:ext cx="11136923" cy="450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66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9349" y="251938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 DE VENTAS Y PRECIOS DE AZÚCAR POR INGENIOS, TANTO</a:t>
            </a:r>
          </a:p>
          <a:p>
            <a:pPr algn="ctr"/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 EL CONSUMO INDUSTRIAL COMO PARA EL CONSUMO </a:t>
            </a:r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DOMESTICO </a:t>
            </a:r>
            <a:endParaRPr lang="es-BO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527381" y="1016144"/>
            <a:ext cx="113292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Las </a:t>
            </a: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fuentes de información para alimentar el sistema de monitoreo de precios son las siguientes: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ES_tradn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Observatorio Agroambiental y Productivo (OAP), Precios en mercados capitales.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ES_tradn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OAP, Precios en mercados fronterizos.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ES_tradn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Instituto Nacional de Estadística (INE), Precio de los productos de la canasta básica de alimentos.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ES_tradn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DGDC, Sondeos de precios al consumidor en principales mercados en la ciudad de La Paz.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ES_tradn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Empresa de Apoyo a la Producción de Alimentos (EMAPA), Sondeos de precios en principales mercados a nivel nacional.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ES_tradn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DGDC, validación y verificación </a:t>
            </a:r>
            <a:r>
              <a:rPr lang="es-ES_tradn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 precios en principales mercados a nivel nacional y mercados </a:t>
            </a: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fronterizos.</a:t>
            </a:r>
            <a:endParaRPr lang="es-ES_tradn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PIMGE - DGDIMG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PIMGE - DGDIMG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Evaluación  Nuevo Ingenio Azucarerro</Template>
  <TotalTime>2017</TotalTime>
  <Words>333</Words>
  <Application>Microsoft Office PowerPoint</Application>
  <PresentationFormat>Personalizado</PresentationFormat>
  <Paragraphs>51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VPIMGE - DGDIMGE</vt:lpstr>
      <vt:lpstr>1_VPIMGE - DGDIMGE</vt:lpstr>
      <vt:lpstr>ESTIMACIÓN PRODUCCIÓN ZAFRA 2017 COMPLEJO PRODUCTIVO DE LA CAÑA DE AZÚCAR  UNIDAD DE COMPLEJOS PRODUCTIVOS</vt:lpstr>
      <vt:lpstr>Presentación de PowerPoint</vt:lpstr>
      <vt:lpstr>HOMOLOGACION PLANES DE ZAFRA 2017</vt:lpstr>
      <vt:lpstr>ESTIMACIÓN DE MOLIENDA DE CAÑA DE AZÚCAR</vt:lpstr>
      <vt:lpstr>ESTIMACIÓN DE MOLIENDA DE CAÑA DE AZÚCAR</vt:lpstr>
      <vt:lpstr> ESTIMACIÓN DE PRODUCCIÓN DE AZÚCAR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ZAFRA 2015 COMPLEJO PRODUCTIVO DE LA CAÑA DE AZÚCAR  UNIDAD DE COMPLEJOS PRODUCTIVOS</dc:title>
  <dc:creator>Wilder</dc:creator>
  <cp:lastModifiedBy>Ministerio DPyEP</cp:lastModifiedBy>
  <cp:revision>137</cp:revision>
  <cp:lastPrinted>2017-05-02T18:41:10Z</cp:lastPrinted>
  <dcterms:created xsi:type="dcterms:W3CDTF">2015-12-16T15:51:01Z</dcterms:created>
  <dcterms:modified xsi:type="dcterms:W3CDTF">2017-08-10T21:33:07Z</dcterms:modified>
</cp:coreProperties>
</file>